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>
        <p:scale>
          <a:sx n="60" d="100"/>
          <a:sy n="60" d="100"/>
        </p:scale>
        <p:origin x="162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детей-сирот и детей, оставшихся без попечения родителей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"/>
          <c:y val="0.52359632006835966"/>
          <c:w val="0.93888931661020836"/>
          <c:h val="0.2221185627026646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детей-сирот и детей оставшихся без попечения родителей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86470724994735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108</a:t>
                    </a:r>
                  </a:p>
                  <a:p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8.4213927060664863E-3"/>
                  <c:y val="-2.56890438288233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3.86470724994734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118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108</c:v>
                </c:pt>
                <c:pt idx="1">
                  <c:v>112</c:v>
                </c:pt>
                <c:pt idx="2">
                  <c:v>118</c:v>
                </c:pt>
              </c:numCache>
            </c:numRef>
          </c:val>
        </c:ser>
        <c:dLbls>
          <c:showVal val="1"/>
        </c:dLbls>
        <c:shape val="cylinder"/>
        <c:axId val="120356864"/>
        <c:axId val="120358400"/>
        <c:axId val="0"/>
      </c:bar3DChart>
      <c:catAx>
        <c:axId val="120356864"/>
        <c:scaling>
          <c:orientation val="minMax"/>
        </c:scaling>
        <c:axPos val="b"/>
        <c:numFmt formatCode="General" sourceLinked="1"/>
        <c:majorTickMark val="none"/>
        <c:tickLblPos val="nextTo"/>
        <c:crossAx val="120358400"/>
        <c:crosses val="autoZero"/>
        <c:auto val="1"/>
        <c:lblAlgn val="ctr"/>
        <c:lblOffset val="100"/>
      </c:catAx>
      <c:valAx>
        <c:axId val="120358400"/>
        <c:scaling>
          <c:orientation val="minMax"/>
        </c:scaling>
        <c:delete val="1"/>
        <c:axPos val="l"/>
        <c:numFmt formatCode="General" sourceLinked="1"/>
        <c:tickLblPos val="none"/>
        <c:crossAx val="1203568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dLbls>
          <c:showVal val="1"/>
        </c:dLbls>
        <c:shape val="cylinder"/>
        <c:axId val="100565376"/>
        <c:axId val="100566912"/>
        <c:axId val="0"/>
      </c:bar3DChart>
      <c:catAx>
        <c:axId val="100565376"/>
        <c:scaling>
          <c:orientation val="minMax"/>
        </c:scaling>
        <c:axPos val="b"/>
        <c:numFmt formatCode="General" sourceLinked="1"/>
        <c:majorTickMark val="none"/>
        <c:tickLblPos val="nextTo"/>
        <c:crossAx val="100566912"/>
        <c:crosses val="autoZero"/>
        <c:auto val="1"/>
        <c:lblAlgn val="ctr"/>
        <c:lblOffset val="100"/>
      </c:catAx>
      <c:valAx>
        <c:axId val="100566912"/>
        <c:scaling>
          <c:orientation val="minMax"/>
        </c:scaling>
        <c:delete val="1"/>
        <c:axPos val="l"/>
        <c:numFmt formatCode="General" sourceLinked="1"/>
        <c:tickLblPos val="none"/>
        <c:crossAx val="1005653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Усыновление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shape val="cylinder"/>
        <c:axId val="122504704"/>
        <c:axId val="122506240"/>
        <c:axId val="0"/>
      </c:bar3DChart>
      <c:catAx>
        <c:axId val="122504704"/>
        <c:scaling>
          <c:orientation val="minMax"/>
        </c:scaling>
        <c:axPos val="b"/>
        <c:numFmt formatCode="General" sourceLinked="1"/>
        <c:majorTickMark val="none"/>
        <c:tickLblPos val="nextTo"/>
        <c:crossAx val="122506240"/>
        <c:crosses val="autoZero"/>
        <c:auto val="1"/>
        <c:lblAlgn val="ctr"/>
        <c:lblOffset val="100"/>
      </c:catAx>
      <c:valAx>
        <c:axId val="122506240"/>
        <c:scaling>
          <c:orientation val="minMax"/>
        </c:scaling>
        <c:delete val="1"/>
        <c:axPos val="l"/>
        <c:numFmt formatCode="General" sourceLinked="1"/>
        <c:tickLblPos val="none"/>
        <c:crossAx val="12250470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граждан, ограниченных в родительских правах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Столбец4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Столбец5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</c:numCache>
            </c:numRef>
          </c:val>
        </c:ser>
        <c:shape val="cylinder"/>
        <c:axId val="122567296"/>
        <c:axId val="122589568"/>
        <c:axId val="0"/>
      </c:bar3DChart>
      <c:catAx>
        <c:axId val="122567296"/>
        <c:scaling>
          <c:orientation val="minMax"/>
        </c:scaling>
        <c:axPos val="b"/>
        <c:numFmt formatCode="General" sourceLinked="1"/>
        <c:majorTickMark val="none"/>
        <c:tickLblPos val="nextTo"/>
        <c:crossAx val="122589568"/>
        <c:crosses val="autoZero"/>
        <c:auto val="1"/>
        <c:lblAlgn val="ctr"/>
        <c:lblOffset val="100"/>
      </c:catAx>
      <c:valAx>
        <c:axId val="122589568"/>
        <c:scaling>
          <c:orientation val="minMax"/>
        </c:scaling>
        <c:axPos val="l"/>
        <c:majorGridlines/>
        <c:numFmt formatCode="General" sourceLinked="1"/>
        <c:tickLblPos val="nextTo"/>
        <c:crossAx val="1225672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граждан, лишенных родительских прав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dLbls>
          <c:showVal val="1"/>
        </c:dLbls>
        <c:shape val="cylinder"/>
        <c:axId val="125828480"/>
        <c:axId val="120067200"/>
        <c:axId val="0"/>
      </c:bar3DChart>
      <c:catAx>
        <c:axId val="125828480"/>
        <c:scaling>
          <c:orientation val="minMax"/>
        </c:scaling>
        <c:axPos val="b"/>
        <c:numFmt formatCode="General" sourceLinked="1"/>
        <c:majorTickMark val="none"/>
        <c:tickLblPos val="nextTo"/>
        <c:crossAx val="120067200"/>
        <c:crosses val="autoZero"/>
        <c:auto val="1"/>
        <c:lblAlgn val="ctr"/>
        <c:lblOffset val="100"/>
      </c:catAx>
      <c:valAx>
        <c:axId val="120067200"/>
        <c:scaling>
          <c:orientation val="minMax"/>
        </c:scaling>
        <c:axPos val="l"/>
        <c:majorGridlines/>
        <c:numFmt formatCode="General" sourceLinked="1"/>
        <c:tickLblPos val="nextTo"/>
        <c:crossAx val="1258284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приёмных семей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</c:v>
                </c:pt>
                <c:pt idx="1">
                  <c:v>35</c:v>
                </c:pt>
                <c:pt idx="2">
                  <c:v>48</c:v>
                </c:pt>
              </c:numCache>
            </c:numRef>
          </c:val>
        </c:ser>
        <c:dLbls>
          <c:showVal val="1"/>
        </c:dLbls>
        <c:shape val="cylinder"/>
        <c:axId val="125914496"/>
        <c:axId val="125949056"/>
        <c:axId val="0"/>
      </c:bar3DChart>
      <c:catAx>
        <c:axId val="125914496"/>
        <c:scaling>
          <c:orientation val="minMax"/>
        </c:scaling>
        <c:axPos val="b"/>
        <c:numFmt formatCode="General" sourceLinked="1"/>
        <c:majorTickMark val="none"/>
        <c:tickLblPos val="nextTo"/>
        <c:crossAx val="125949056"/>
        <c:crosses val="autoZero"/>
        <c:auto val="1"/>
        <c:lblAlgn val="ctr"/>
        <c:lblOffset val="100"/>
      </c:catAx>
      <c:valAx>
        <c:axId val="1259490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59144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опекунских семей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</c:v>
                </c:pt>
                <c:pt idx="1">
                  <c:v>45</c:v>
                </c:pt>
                <c:pt idx="2">
                  <c:v>28</c:v>
                </c:pt>
              </c:numCache>
            </c:numRef>
          </c:val>
        </c:ser>
        <c:shape val="cylinder"/>
        <c:axId val="126259968"/>
        <c:axId val="126261504"/>
        <c:axId val="0"/>
      </c:bar3DChart>
      <c:catAx>
        <c:axId val="126259968"/>
        <c:scaling>
          <c:orientation val="minMax"/>
        </c:scaling>
        <c:axPos val="b"/>
        <c:numFmt formatCode="General" sourceLinked="1"/>
        <c:majorTickMark val="none"/>
        <c:tickLblPos val="nextTo"/>
        <c:crossAx val="126261504"/>
        <c:crosses val="autoZero"/>
        <c:auto val="1"/>
        <c:lblAlgn val="ctr"/>
        <c:lblOffset val="100"/>
      </c:catAx>
      <c:valAx>
        <c:axId val="126261504"/>
        <c:scaling>
          <c:orientation val="minMax"/>
        </c:scaling>
        <c:axPos val="l"/>
        <c:majorGridlines/>
        <c:numFmt formatCode="General" sourceLinked="1"/>
        <c:tickLblPos val="nextTo"/>
        <c:crossAx val="1262599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Выявленно детей - сирот и детей, оставшихся без попечения родителей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25</c:v>
                </c:pt>
                <c:pt idx="2">
                  <c:v>23</c:v>
                </c:pt>
              </c:numCache>
            </c:numRef>
          </c:val>
        </c:ser>
        <c:dLbls>
          <c:showVal val="1"/>
        </c:dLbls>
        <c:shape val="cylinder"/>
        <c:axId val="126406656"/>
        <c:axId val="126408192"/>
        <c:axId val="0"/>
      </c:bar3DChart>
      <c:catAx>
        <c:axId val="126406656"/>
        <c:scaling>
          <c:orientation val="minMax"/>
        </c:scaling>
        <c:axPos val="b"/>
        <c:numFmt formatCode="General" sourceLinked="1"/>
        <c:majorTickMark val="none"/>
        <c:tickLblPos val="nextTo"/>
        <c:crossAx val="126408192"/>
        <c:crosses val="autoZero"/>
        <c:auto val="1"/>
        <c:lblAlgn val="ctr"/>
        <c:lblOffset val="100"/>
      </c:catAx>
      <c:valAx>
        <c:axId val="1264081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264066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Летний отдых</a:t>
            </a:r>
            <a:r>
              <a:rPr lang="ru-RU" baseline="0" dirty="0" smtClean="0"/>
              <a:t> детей </a:t>
            </a:r>
            <a:endParaRPr lang="ru-RU" dirty="0"/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0.13279006145547775"/>
          <c:y val="0.1005464587964406"/>
          <c:w val="0.47376181102362208"/>
          <c:h val="0.7106427165354344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2.8459088227940119E-2"/>
                  <c:y val="0.20790539599390179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0.25251677123447347"/>
                  <c:y val="0.2699569582741006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ДОД </a:t>
                    </a:r>
                    <a:r>
                      <a:rPr lang="ru-RU" dirty="0" smtClean="0"/>
                      <a:t>ДООЦ  "</a:t>
                    </a:r>
                    <a:r>
                      <a:rPr lang="ru-RU" dirty="0" err="1" smtClean="0"/>
                      <a:t>Наран</a:t>
                    </a:r>
                    <a:r>
                      <a:rPr lang="ru-RU" dirty="0"/>
                      <a:t>", ДОЛ "Аршан", ЛДП при общеобразовательных учреждениях
99%</a:t>
                    </a:r>
                  </a:p>
                </c:rich>
              </c:tx>
              <c:showVal val="1"/>
              <c:showCatName val="1"/>
            </c:dLbl>
            <c:showVal val="1"/>
            <c:showCatName val="1"/>
          </c:dLbls>
          <c:cat>
            <c:strRef>
              <c:f>Лист1!$A$2:$A$3</c:f>
              <c:strCache>
                <c:ptCount val="2"/>
                <c:pt idx="0">
                  <c:v>ЛДП</c:v>
                </c:pt>
                <c:pt idx="1">
                  <c:v>ДОД ДООЦ" Наран", ДОЛ "Аршан", ЛДП при общеобразовательных учреждениях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0.52</c:v>
                </c:pt>
                <c:pt idx="1">
                  <c:v>0.68</c:v>
                </c:pt>
              </c:numCache>
            </c:numRef>
          </c:val>
        </c:ser>
        <c:gapWidth val="100"/>
        <c:shape val="cylinder"/>
        <c:axId val="100569472"/>
        <c:axId val="120123776"/>
        <c:axId val="0"/>
      </c:bar3DChart>
      <c:catAx>
        <c:axId val="100569472"/>
        <c:scaling>
          <c:orientation val="minMax"/>
        </c:scaling>
        <c:delete val="1"/>
        <c:axPos val="b"/>
        <c:tickLblPos val="nextTo"/>
        <c:crossAx val="120123776"/>
        <c:crosses val="autoZero"/>
        <c:auto val="1"/>
        <c:lblAlgn val="ctr"/>
        <c:lblOffset val="100"/>
      </c:catAx>
      <c:valAx>
        <c:axId val="120123776"/>
        <c:scaling>
          <c:orientation val="minMax"/>
        </c:scaling>
        <c:axPos val="l"/>
        <c:majorGridlines/>
        <c:numFmt formatCode="0%" sourceLinked="1"/>
        <c:tickLblPos val="nextTo"/>
        <c:crossAx val="1005694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B7C9F1-2377-43E6-B099-C813D7A455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85AB7E7-38A2-4EEB-B5FE-741F6E579458}">
      <dgm:prSet/>
      <dgm:spPr/>
      <dgm:t>
        <a:bodyPr/>
        <a:lstStyle/>
        <a:p>
          <a:pPr rtl="0"/>
          <a:r>
            <a:rPr lang="ru-RU" dirty="0" smtClean="0"/>
            <a:t>2021</a:t>
          </a:r>
          <a:endParaRPr lang="ru-RU" dirty="0"/>
        </a:p>
      </dgm:t>
    </dgm:pt>
    <dgm:pt modelId="{3003927C-F7AB-477D-93CC-C4A815A7598D}" type="parTrans" cxnId="{BD58E92D-E066-46EF-9EE6-306961EC1527}">
      <dgm:prSet/>
      <dgm:spPr/>
      <dgm:t>
        <a:bodyPr/>
        <a:lstStyle/>
        <a:p>
          <a:endParaRPr lang="ru-RU"/>
        </a:p>
      </dgm:t>
    </dgm:pt>
    <dgm:pt modelId="{2D693C7A-9636-4CA9-B26E-DAC5D1674D4C}" type="sibTrans" cxnId="{BD58E92D-E066-46EF-9EE6-306961EC1527}">
      <dgm:prSet/>
      <dgm:spPr/>
      <dgm:t>
        <a:bodyPr/>
        <a:lstStyle/>
        <a:p>
          <a:endParaRPr lang="ru-RU"/>
        </a:p>
      </dgm:t>
    </dgm:pt>
    <dgm:pt modelId="{473FC62E-704A-4D48-8277-B279E6C8F08A}" type="pres">
      <dgm:prSet presAssocID="{D0B7C9F1-2377-43E6-B099-C813D7A455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A32FFC-D11A-405D-BA7B-1DF0E9641730}" type="pres">
      <dgm:prSet presAssocID="{D85AB7E7-38A2-4EEB-B5FE-741F6E57945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E0CC1E-E02C-416B-BF8E-C56DCC7F8F76}" type="presOf" srcId="{D0B7C9F1-2377-43E6-B099-C813D7A4555B}" destId="{473FC62E-704A-4D48-8277-B279E6C8F08A}" srcOrd="0" destOrd="0" presId="urn:microsoft.com/office/officeart/2005/8/layout/vList2"/>
    <dgm:cxn modelId="{4B5E659C-1E25-4BD8-B845-2271F343D4D4}" type="presOf" srcId="{D85AB7E7-38A2-4EEB-B5FE-741F6E579458}" destId="{26A32FFC-D11A-405D-BA7B-1DF0E9641730}" srcOrd="0" destOrd="0" presId="urn:microsoft.com/office/officeart/2005/8/layout/vList2"/>
    <dgm:cxn modelId="{BD58E92D-E066-46EF-9EE6-306961EC1527}" srcId="{D0B7C9F1-2377-43E6-B099-C813D7A4555B}" destId="{D85AB7E7-38A2-4EEB-B5FE-741F6E579458}" srcOrd="0" destOrd="0" parTransId="{3003927C-F7AB-477D-93CC-C4A815A7598D}" sibTransId="{2D693C7A-9636-4CA9-B26E-DAC5D1674D4C}"/>
    <dgm:cxn modelId="{F912B7EA-13EC-412B-A39C-F7CA7AB39D47}" type="presParOf" srcId="{473FC62E-704A-4D48-8277-B279E6C8F08A}" destId="{26A32FFC-D11A-405D-BA7B-1DF0E9641730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F279E1-7011-4CB2-987C-E6AE9D79BCC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A57B66-A2CD-4BEC-85BC-CC695A589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Итоги деятельности отдела опеки и попечительства управления образования </a:t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молодежной политики администрации </a:t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«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Могойтуйский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район» за 2022 год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7572396" y="6215082"/>
          <a:ext cx="1143008" cy="285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gr-city.ru/userfiles/images/ds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04" y="428604"/>
            <a:ext cx="9101196" cy="5643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s://detkino.ru/files/node_images/summer-homepage-ban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48104" y="214290"/>
            <a:ext cx="8894816" cy="62865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142852"/>
          <a:ext cx="4500562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95536" y="3140968"/>
          <a:ext cx="4533654" cy="2359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286248" y="3643314"/>
          <a:ext cx="471490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142852"/>
          <a:ext cx="4572000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572000" y="3357562"/>
          <a:ext cx="435771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14282" y="214290"/>
          <a:ext cx="4500594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4500562" y="3357562"/>
          <a:ext cx="435771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857232"/>
          <a:ext cx="757242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14282" y="428604"/>
          <a:ext cx="8358246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310</TotalTime>
  <Words>72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Итоги деятельности отдела опеки и попечительства управления образования  и молодежной политики администрации  муниципального района «Могойтуйский район» за 2022 год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33</cp:revision>
  <dcterms:created xsi:type="dcterms:W3CDTF">2015-12-16T07:35:53Z</dcterms:created>
  <dcterms:modified xsi:type="dcterms:W3CDTF">2022-11-29T02:06:57Z</dcterms:modified>
</cp:coreProperties>
</file>